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charts/chart10.xml" ContentType="application/vnd.openxmlformats-officedocument.drawingml.chart+xml"/>
  <Override PartName="/ppt/theme/themeOverride8.xml" ContentType="application/vnd.openxmlformats-officedocument.themeOverr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theme/themeOverride9.xml" ContentType="application/vnd.openxmlformats-officedocument.themeOverride+xml"/>
  <Override PartName="/ppt/charts/chart13.xml" ContentType="application/vnd.openxmlformats-officedocument.drawingml.chart+xml"/>
  <Override PartName="/ppt/theme/themeOverride10.xml" ContentType="application/vnd.openxmlformats-officedocument.themeOverride+xml"/>
  <Override PartName="/ppt/charts/chart14.xml" ContentType="application/vnd.openxmlformats-officedocument.drawingml.chart+xml"/>
  <Override PartName="/ppt/theme/themeOverride11.xml" ContentType="application/vnd.openxmlformats-officedocument.themeOverride+xml"/>
  <Override PartName="/ppt/charts/chart15.xml" ContentType="application/vnd.openxmlformats-officedocument.drawingml.chart+xml"/>
  <Override PartName="/ppt/theme/themeOverride12.xml" ContentType="application/vnd.openxmlformats-officedocument.themeOverride+xml"/>
  <Override PartName="/ppt/charts/chart16.xml" ContentType="application/vnd.openxmlformats-officedocument.drawingml.chart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65" r:id="rId2"/>
    <p:sldId id="281" r:id="rId3"/>
    <p:sldId id="264" r:id="rId4"/>
    <p:sldId id="262" r:id="rId5"/>
    <p:sldId id="263" r:id="rId6"/>
    <p:sldId id="261" r:id="rId7"/>
    <p:sldId id="266" r:id="rId8"/>
    <p:sldId id="285" r:id="rId9"/>
    <p:sldId id="270" r:id="rId10"/>
    <p:sldId id="269" r:id="rId11"/>
    <p:sldId id="267" r:id="rId12"/>
    <p:sldId id="273" r:id="rId13"/>
    <p:sldId id="272" r:id="rId14"/>
    <p:sldId id="282" r:id="rId15"/>
    <p:sldId id="256" r:id="rId16"/>
    <p:sldId id="279" r:id="rId17"/>
    <p:sldId id="280" r:id="rId18"/>
    <p:sldId id="278" r:id="rId19"/>
    <p:sldId id="277" r:id="rId20"/>
    <p:sldId id="283" r:id="rId21"/>
    <p:sldId id="28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1BDF1C7-3ED2-41E6-A0E8-AB5ABA4691D6}">
          <p14:sldIdLst>
            <p14:sldId id="265"/>
            <p14:sldId id="281"/>
            <p14:sldId id="264"/>
            <p14:sldId id="262"/>
            <p14:sldId id="263"/>
            <p14:sldId id="261"/>
            <p14:sldId id="266"/>
            <p14:sldId id="285"/>
            <p14:sldId id="270"/>
            <p14:sldId id="269"/>
            <p14:sldId id="267"/>
            <p14:sldId id="273"/>
            <p14:sldId id="272"/>
            <p14:sldId id="282"/>
            <p14:sldId id="256"/>
            <p14:sldId id="279"/>
            <p14:sldId id="280"/>
            <p14:sldId id="278"/>
            <p14:sldId id="277"/>
            <p14:sldId id="283"/>
            <p14:sldId id="28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9999FF"/>
    <a:srgbClr val="CC0066"/>
    <a:srgbClr val="3333CC"/>
    <a:srgbClr val="CCFFFF"/>
    <a:srgbClr val="00CC99"/>
    <a:srgbClr val="FF33CC"/>
    <a:srgbClr val="99CCFF"/>
    <a:srgbClr val="0099CC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9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0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1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12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7507137331326082E-2"/>
          <c:y val="3.9193176066856766E-2"/>
          <c:w val="0.65334126993025243"/>
          <c:h val="0.787017684763421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Ростовская область</c:v>
                </c:pt>
              </c:strCache>
            </c:strRef>
          </c:tx>
          <c:spPr>
            <a:solidFill>
              <a:srgbClr val="3333CC"/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8.4388185654008432E-3"/>
                  <c:y val="-1.6708437761069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041737786710567E-2"/>
                  <c:y val="-2.67489204731648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Заключено договоров</c:v>
                </c:pt>
                <c:pt idx="1">
                  <c:v>Выдано разрешений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749</c:v>
                </c:pt>
                <c:pt idx="1">
                  <c:v>236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Краснодарский край</c:v>
                </c:pt>
              </c:strCache>
            </c:strRef>
          </c:tx>
          <c:spPr>
            <a:solidFill>
              <a:srgbClr val="CC0066"/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8.1855803900576698E-3"/>
                  <c:y val="-2.3391802266063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753825332538223E-3"/>
                  <c:y val="-1.901061981805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Заключено договоров</c:v>
                </c:pt>
                <c:pt idx="1">
                  <c:v>Выдано разрешений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1763</c:v>
                </c:pt>
                <c:pt idx="1">
                  <c:v>502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Республика Крым</c:v>
                </c:pt>
              </c:strCache>
            </c:strRef>
          </c:tx>
          <c:spPr>
            <a:solidFill>
              <a:srgbClr val="00B050"/>
            </a:solidFill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Lbls>
            <c:dLbl>
              <c:idx val="0"/>
              <c:layout>
                <c:manualLayout>
                  <c:x val="1.4767932489451515E-2"/>
                  <c:y val="-2.0050125313283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658227848101344E-2"/>
                  <c:y val="-3.3416875522138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Заключено договоров</c:v>
                </c:pt>
                <c:pt idx="1">
                  <c:v>Выдано разрешений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2737</c:v>
                </c:pt>
                <c:pt idx="1">
                  <c:v>1029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5647616"/>
        <c:axId val="21931520"/>
        <c:axId val="0"/>
      </c:bar3DChart>
      <c:catAx>
        <c:axId val="756476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0"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21931520"/>
        <c:crosses val="autoZero"/>
        <c:auto val="1"/>
        <c:lblAlgn val="ctr"/>
        <c:lblOffset val="100"/>
        <c:noMultiLvlLbl val="0"/>
      </c:catAx>
      <c:valAx>
        <c:axId val="2193152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564761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2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solidFill>
                  <a:srgbClr val="6666FF"/>
                </a:solidFill>
              </a:defRPr>
            </a:pPr>
            <a:r>
              <a:rPr lang="ru-RU" sz="3200" dirty="0">
                <a:solidFill>
                  <a:schemeClr val="bg1"/>
                </a:solidFill>
              </a:rPr>
              <a:t>Рыбец</a:t>
            </a:r>
          </a:p>
        </c:rich>
      </c:tx>
      <c:layout>
        <c:manualLayout>
          <c:xMode val="edge"/>
          <c:yMode val="edge"/>
          <c:x val="0.83013196267133271"/>
          <c:y val="1.5563542071276783E-3"/>
        </c:manualLayout>
      </c:layout>
      <c:overlay val="1"/>
      <c:spPr>
        <a:effectLst>
          <a:outerShdw blurRad="50800" dist="38100" dir="16200000" rotWithShape="0">
            <a:prstClr val="black">
              <a:alpha val="40000"/>
            </a:prstClr>
          </a:outerShdw>
        </a:effectLst>
      </c:spPr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4.6296296296296294E-3"/>
                  <c:y val="-3.2205307954419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1728395061728392E-3"/>
                  <c:y val="-5.8914766206603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5166E-3"/>
                  <c:y val="-4.3545696761402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2.5880000000000001</c:v>
                </c:pt>
                <c:pt idx="1">
                  <c:v>1.9</c:v>
                </c:pt>
                <c:pt idx="2">
                  <c:v>71.8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Lbls>
            <c:dLbl>
              <c:idx val="0"/>
              <c:layout>
                <c:manualLayout>
                  <c:x val="1.0802469135802498E-2"/>
                  <c:y val="-4.3429441077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55E-2"/>
                  <c:y val="-4.3545696761402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888E-2"/>
                  <c:y val="-4.3545696761402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4.4729999999999999</c:v>
                </c:pt>
                <c:pt idx="1">
                  <c:v>8.3000000000000007</c:v>
                </c:pt>
                <c:pt idx="2">
                  <c:v>185.3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0392064"/>
        <c:axId val="90393600"/>
        <c:axId val="0"/>
      </c:bar3DChart>
      <c:catAx>
        <c:axId val="90392064"/>
        <c:scaling>
          <c:orientation val="minMax"/>
        </c:scaling>
        <c:delete val="0"/>
        <c:axPos val="b"/>
        <c:majorTickMark val="out"/>
        <c:minorTickMark val="none"/>
        <c:tickLblPos val="nextTo"/>
        <c:crossAx val="90393600"/>
        <c:crosses val="autoZero"/>
        <c:auto val="1"/>
        <c:lblAlgn val="ctr"/>
        <c:lblOffset val="100"/>
        <c:noMultiLvlLbl val="0"/>
      </c:catAx>
      <c:valAx>
        <c:axId val="903936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0392064"/>
        <c:crosses val="autoZero"/>
        <c:crossBetween val="between"/>
      </c:valAx>
      <c:dTable>
        <c:showHorzBorder val="1"/>
        <c:showVertBorder val="1"/>
        <c:showOutline val="1"/>
        <c:showKeys val="0"/>
      </c:dTable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3200" i="0" dirty="0" smtClean="0">
                <a:solidFill>
                  <a:srgbClr val="6666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Черное море.</a:t>
            </a:r>
          </a:p>
          <a:p>
            <a:pPr>
              <a:defRPr/>
            </a:pPr>
            <a:r>
              <a:rPr lang="ru-RU" sz="3200" i="0" dirty="0" smtClean="0">
                <a:solidFill>
                  <a:srgbClr val="6666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Шпрот (килька)</a:t>
            </a:r>
            <a:endParaRPr lang="ru-RU" sz="3200" i="0" dirty="0">
              <a:solidFill>
                <a:srgbClr val="6666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087163926230419"/>
          <c:y val="2.155624683677122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cylinder"/>
        <c:axId val="90367872"/>
        <c:axId val="90369408"/>
        <c:axId val="0"/>
      </c:bar3DChart>
      <c:catAx>
        <c:axId val="90367872"/>
        <c:scaling>
          <c:orientation val="minMax"/>
        </c:scaling>
        <c:delete val="1"/>
        <c:axPos val="b"/>
        <c:majorTickMark val="none"/>
        <c:minorTickMark val="none"/>
        <c:tickLblPos val="nextTo"/>
        <c:crossAx val="90369408"/>
        <c:crosses val="autoZero"/>
        <c:auto val="1"/>
        <c:lblAlgn val="ctr"/>
        <c:lblOffset val="100"/>
        <c:noMultiLvlLbl val="0"/>
      </c:catAx>
      <c:valAx>
        <c:axId val="903694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03678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solidFill>
                  <a:srgbClr val="6666FF"/>
                </a:solidFill>
              </a:defRPr>
            </a:pPr>
            <a:r>
              <a:rPr lang="ru-RU" sz="3200" dirty="0">
                <a:solidFill>
                  <a:schemeClr val="bg1"/>
                </a:solidFill>
              </a:rPr>
              <a:t>Шпрот (килька)</a:t>
            </a:r>
          </a:p>
        </c:rich>
      </c:tx>
      <c:layout>
        <c:manualLayout>
          <c:xMode val="edge"/>
          <c:yMode val="edge"/>
          <c:x val="0.54550484616935557"/>
          <c:y val="2.7324819933935353E-2"/>
        </c:manualLayout>
      </c:layout>
      <c:overlay val="0"/>
      <c:spPr>
        <a:effectLst>
          <a:outerShdw blurRad="50800" dist="38100" dir="16200000" rotWithShape="0">
            <a:prstClr val="black">
              <a:alpha val="40000"/>
            </a:prstClr>
          </a:outerShdw>
        </a:effectLst>
      </c:spPr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735072646249189E-2"/>
          <c:y val="7.1529024161634619E-2"/>
          <c:w val="0.80657923296588441"/>
          <c:h val="0.6451213949623750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9.2592592592592587E-3"/>
                  <c:y val="-3.1746031746031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185969622305795E-3"/>
                  <c:y val="-6.15011539249127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982544683903514E-2"/>
                  <c:y val="-6.7358406679666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(тыс.т)</c:v>
                </c:pt>
                <c:pt idx="2">
                  <c:v>% освоения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44640.35</c:v>
                </c:pt>
                <c:pt idx="1">
                  <c:v>14.8</c:v>
                </c:pt>
                <c:pt idx="2">
                  <c:v>33.14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Lbls>
            <c:dLbl>
              <c:idx val="0"/>
              <c:layout>
                <c:manualLayout>
                  <c:x val="4.7358421080785293E-2"/>
                  <c:y val="-7.4522236183460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127895443345802E-2"/>
                  <c:y val="-6.7358406679666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691843165018802E-2"/>
                  <c:y val="-6.7358406679666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(тыс.т)</c:v>
                </c:pt>
                <c:pt idx="2">
                  <c:v>% освоения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44636.3</c:v>
                </c:pt>
                <c:pt idx="1">
                  <c:v>25.7</c:v>
                </c:pt>
                <c:pt idx="2">
                  <c:v>57.7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9993984"/>
        <c:axId val="69995520"/>
        <c:axId val="0"/>
      </c:bar3DChart>
      <c:catAx>
        <c:axId val="69993984"/>
        <c:scaling>
          <c:orientation val="minMax"/>
        </c:scaling>
        <c:delete val="0"/>
        <c:axPos val="b"/>
        <c:majorTickMark val="none"/>
        <c:minorTickMark val="none"/>
        <c:tickLblPos val="nextTo"/>
        <c:crossAx val="69995520"/>
        <c:crosses val="autoZero"/>
        <c:auto val="1"/>
        <c:lblAlgn val="ctr"/>
        <c:lblOffset val="100"/>
        <c:noMultiLvlLbl val="0"/>
      </c:catAx>
      <c:valAx>
        <c:axId val="699955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69993984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solidFill>
                  <a:srgbClr val="6666FF"/>
                </a:solidFill>
              </a:defRPr>
            </a:pPr>
            <a:r>
              <a:rPr lang="ru-RU" sz="3200" baseline="0" dirty="0" smtClean="0">
                <a:solidFill>
                  <a:schemeClr val="bg1"/>
                </a:solidFill>
              </a:rPr>
              <a:t>Камбала-калкан </a:t>
            </a:r>
          </a:p>
          <a:p>
            <a:pPr>
              <a:defRPr sz="3200">
                <a:solidFill>
                  <a:srgbClr val="6666FF"/>
                </a:solidFill>
              </a:defRPr>
            </a:pPr>
            <a:r>
              <a:rPr lang="ru-RU" sz="3200" baseline="0" dirty="0" smtClean="0">
                <a:solidFill>
                  <a:schemeClr val="bg1"/>
                </a:solidFill>
              </a:rPr>
              <a:t>черноморская</a:t>
            </a:r>
            <a:endParaRPr lang="ru-RU" sz="32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61176703606493632"/>
          <c:y val="1.2247867520892739E-2"/>
        </c:manualLayout>
      </c:layout>
      <c:overlay val="1"/>
      <c:spPr>
        <a:effectLst>
          <a:outerShdw blurRad="50800" dist="38100" dir="16200000" rotWithShape="0">
            <a:prstClr val="black">
              <a:alpha val="40000"/>
            </a:prstClr>
          </a:outerShdw>
        </a:effectLst>
      </c:spPr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9.2592592592592587E-3"/>
                  <c:y val="-2.3410828706468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864197530864764E-3"/>
                  <c:y val="-3.1214438275291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196E-3"/>
                  <c:y val="-2.3410828706468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237.01300000000001</c:v>
                </c:pt>
                <c:pt idx="1">
                  <c:v>282.60000000000002</c:v>
                </c:pt>
                <c:pt idx="2">
                  <c:v>119.2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Lbls>
            <c:dLbl>
              <c:idx val="0"/>
              <c:layout>
                <c:manualLayout>
                  <c:x val="2.3148148148148178E-2"/>
                  <c:y val="-2.3410828706468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691358024691357E-2"/>
                  <c:y val="-1.8208422327253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678E-2"/>
                  <c:y val="-1.8208422327253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236.315</c:v>
                </c:pt>
                <c:pt idx="1">
                  <c:v>221.7</c:v>
                </c:pt>
                <c:pt idx="2">
                  <c:v>93.8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8760320"/>
        <c:axId val="88761856"/>
        <c:axId val="0"/>
      </c:bar3DChart>
      <c:catAx>
        <c:axId val="88760320"/>
        <c:scaling>
          <c:orientation val="minMax"/>
        </c:scaling>
        <c:delete val="0"/>
        <c:axPos val="b"/>
        <c:majorTickMark val="out"/>
        <c:minorTickMark val="none"/>
        <c:tickLblPos val="nextTo"/>
        <c:crossAx val="88761856"/>
        <c:crosses val="autoZero"/>
        <c:auto val="1"/>
        <c:lblAlgn val="ctr"/>
        <c:lblOffset val="100"/>
        <c:noMultiLvlLbl val="0"/>
      </c:catAx>
      <c:valAx>
        <c:axId val="88761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8760320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800" b="1"/>
            </a:pPr>
            <a:endParaRPr lang="ru-RU"/>
          </a:p>
        </c:txPr>
      </c:dTable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solidFill>
                  <a:srgbClr val="6666FF"/>
                </a:solidFill>
              </a:defRPr>
            </a:pPr>
            <a:r>
              <a:rPr lang="ru-RU" sz="3200" dirty="0">
                <a:solidFill>
                  <a:schemeClr val="bg1"/>
                </a:solidFill>
              </a:rPr>
              <a:t>Барабуля</a:t>
            </a:r>
          </a:p>
        </c:rich>
      </c:tx>
      <c:layout>
        <c:manualLayout>
          <c:xMode val="edge"/>
          <c:yMode val="edge"/>
          <c:x val="0.63765091863517065"/>
          <c:y val="3.086636608968436E-2"/>
        </c:manualLayout>
      </c:layout>
      <c:overlay val="1"/>
      <c:spPr>
        <a:effectLst>
          <a:outerShdw blurRad="50800" dist="38100" dir="16200000" rotWithShape="0">
            <a:prstClr val="black">
              <a:alpha val="40000"/>
            </a:prstClr>
          </a:outerShdw>
        </a:effectLst>
      </c:spPr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1.5432098765432098E-3"/>
                  <c:y val="-2.2448266247043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864197530864764E-3"/>
                  <c:y val="-3.086636608968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294E-3"/>
                  <c:y val="-3.086636608968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830</c:v>
                </c:pt>
                <c:pt idx="1">
                  <c:v>508.4</c:v>
                </c:pt>
                <c:pt idx="2">
                  <c:v>61.2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Lbls>
            <c:dLbl>
              <c:idx val="0"/>
              <c:layout>
                <c:manualLayout>
                  <c:x val="1.5432098765432098E-2"/>
                  <c:y val="-2.2448266247043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33E-2"/>
                  <c:y val="-2.8060332808803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098E-2"/>
                  <c:y val="-1.9642232966162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570</c:v>
                </c:pt>
                <c:pt idx="1">
                  <c:v>439.7</c:v>
                </c:pt>
                <c:pt idx="2">
                  <c:v>77.099999999999994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0847488"/>
        <c:axId val="90865664"/>
        <c:axId val="0"/>
      </c:bar3DChart>
      <c:catAx>
        <c:axId val="90847488"/>
        <c:scaling>
          <c:orientation val="minMax"/>
        </c:scaling>
        <c:delete val="0"/>
        <c:axPos val="b"/>
        <c:majorTickMark val="out"/>
        <c:minorTickMark val="none"/>
        <c:tickLblPos val="nextTo"/>
        <c:crossAx val="90865664"/>
        <c:crosses val="autoZero"/>
        <c:auto val="1"/>
        <c:lblAlgn val="ctr"/>
        <c:lblOffset val="100"/>
        <c:noMultiLvlLbl val="0"/>
      </c:catAx>
      <c:valAx>
        <c:axId val="908656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0847488"/>
        <c:crosses val="autoZero"/>
        <c:crossBetween val="between"/>
      </c:valAx>
      <c:dTable>
        <c:showHorzBorder val="1"/>
        <c:showVertBorder val="1"/>
        <c:showOutline val="1"/>
        <c:showKeys val="0"/>
      </c:dTable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solidFill>
                  <a:schemeClr val="bg1"/>
                </a:solidFill>
              </a:defRPr>
            </a:pPr>
            <a:r>
              <a:rPr lang="ru-RU" sz="3200" dirty="0">
                <a:solidFill>
                  <a:schemeClr val="bg1"/>
                </a:solidFill>
              </a:rPr>
              <a:t>Ставрида</a:t>
            </a:r>
          </a:p>
        </c:rich>
      </c:tx>
      <c:layout>
        <c:manualLayout>
          <c:xMode val="edge"/>
          <c:yMode val="edge"/>
          <c:x val="0.63765091863517065"/>
          <c:y val="3.086636608968436E-2"/>
        </c:manualLayout>
      </c:layout>
      <c:overlay val="1"/>
      <c:spPr>
        <a:effectLst>
          <a:outerShdw blurRad="50800" dist="38100" dir="16200000" rotWithShape="0">
            <a:prstClr val="black">
              <a:alpha val="40000"/>
            </a:prstClr>
          </a:outerShdw>
        </a:effectLst>
      </c:spPr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5.8641975308641972E-2"/>
                  <c:y val="-2.6011976760015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259259259259316E-3"/>
                  <c:y val="-1.8208422327253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61728395061727E-2"/>
                  <c:y val="-3.6416844654506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3147.759</c:v>
                </c:pt>
                <c:pt idx="1">
                  <c:v>1776.6</c:v>
                </c:pt>
                <c:pt idx="2">
                  <c:v>56.4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Lbls>
            <c:dLbl>
              <c:idx val="0"/>
              <c:layout>
                <c:manualLayout>
                  <c:x val="4.0123456790123455E-2"/>
                  <c:y val="-2.6011976760015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88E-2"/>
                  <c:y val="-1.8208422327253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678E-2"/>
                  <c:y val="-2.3410828706468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3146.3290000000002</c:v>
                </c:pt>
                <c:pt idx="1">
                  <c:v>1537.5</c:v>
                </c:pt>
                <c:pt idx="2">
                  <c:v>48.9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9964928"/>
        <c:axId val="69991808"/>
        <c:axId val="0"/>
      </c:bar3DChart>
      <c:catAx>
        <c:axId val="69964928"/>
        <c:scaling>
          <c:orientation val="minMax"/>
        </c:scaling>
        <c:delete val="0"/>
        <c:axPos val="b"/>
        <c:majorTickMark val="out"/>
        <c:minorTickMark val="none"/>
        <c:tickLblPos val="nextTo"/>
        <c:crossAx val="69991808"/>
        <c:crosses val="autoZero"/>
        <c:auto val="1"/>
        <c:lblAlgn val="ctr"/>
        <c:lblOffset val="100"/>
        <c:noMultiLvlLbl val="0"/>
      </c:catAx>
      <c:valAx>
        <c:axId val="69991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9964928"/>
        <c:crosses val="autoZero"/>
        <c:crossBetween val="between"/>
      </c:valAx>
      <c:dTable>
        <c:showHorzBorder val="1"/>
        <c:showVertBorder val="1"/>
        <c:showOutline val="1"/>
        <c:showKeys val="0"/>
      </c:dTable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solidFill>
                  <a:srgbClr val="6666FF"/>
                </a:solidFill>
              </a:defRPr>
            </a:pPr>
            <a:r>
              <a:rPr lang="ru-RU" sz="3150" dirty="0">
                <a:solidFill>
                  <a:schemeClr val="bg1"/>
                </a:solidFill>
              </a:rPr>
              <a:t>Кефали (сингиль, </a:t>
            </a:r>
            <a:r>
              <a:rPr lang="ru-RU" sz="3150" dirty="0" smtClean="0">
                <a:solidFill>
                  <a:schemeClr val="bg1"/>
                </a:solidFill>
              </a:rPr>
              <a:t>лобан, </a:t>
            </a:r>
          </a:p>
          <a:p>
            <a:pPr>
              <a:defRPr sz="3200">
                <a:solidFill>
                  <a:srgbClr val="6666FF"/>
                </a:solidFill>
              </a:defRPr>
            </a:pPr>
            <a:r>
              <a:rPr lang="ru-RU" sz="3150" dirty="0" smtClean="0">
                <a:solidFill>
                  <a:schemeClr val="bg1"/>
                </a:solidFill>
              </a:rPr>
              <a:t>остронос)</a:t>
            </a:r>
            <a:endParaRPr lang="ru-RU" sz="315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46416292697313055"/>
          <c:y val="1.4832767499137905E-2"/>
        </c:manualLayout>
      </c:layout>
      <c:overlay val="1"/>
      <c:spPr>
        <a:effectLst>
          <a:outerShdw blurRad="50800" dist="38100" dir="16200000" rotWithShape="0">
            <a:prstClr val="black">
              <a:alpha val="40000"/>
            </a:prstClr>
          </a:outerShdw>
        </a:effectLst>
      </c:spPr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7.8278798614450584E-2"/>
          <c:y val="2.5195613185836494E-2"/>
          <c:w val="0.79954440389065884"/>
          <c:h val="0.74949500560543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2.0874346297186822E-2"/>
                  <c:y val="-2.5681309580320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678E-2"/>
                  <c:y val="-4.0203953283217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345679012345678E-2"/>
                  <c:y val="-3.7523689731002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389.2</c:v>
                </c:pt>
                <c:pt idx="1">
                  <c:v>318.7</c:v>
                </c:pt>
                <c:pt idx="2">
                  <c:v>82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Lbls>
            <c:dLbl>
              <c:idx val="0"/>
              <c:layout>
                <c:manualLayout>
                  <c:x val="3.1937749834695842E-2"/>
                  <c:y val="-1.4960278583764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469E-2"/>
                  <c:y val="-2.948289907435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975308641975308E-2"/>
                  <c:y val="-2.948289907435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217.398</c:v>
                </c:pt>
                <c:pt idx="1">
                  <c:v>211.7</c:v>
                </c:pt>
                <c:pt idx="2">
                  <c:v>97.4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0371968"/>
        <c:axId val="90464640"/>
        <c:axId val="0"/>
      </c:bar3DChart>
      <c:catAx>
        <c:axId val="90371968"/>
        <c:scaling>
          <c:orientation val="minMax"/>
        </c:scaling>
        <c:delete val="0"/>
        <c:axPos val="b"/>
        <c:majorTickMark val="out"/>
        <c:minorTickMark val="none"/>
        <c:tickLblPos val="nextTo"/>
        <c:crossAx val="90464640"/>
        <c:crosses val="autoZero"/>
        <c:auto val="1"/>
        <c:lblAlgn val="ctr"/>
        <c:lblOffset val="100"/>
        <c:noMultiLvlLbl val="0"/>
      </c:catAx>
      <c:valAx>
        <c:axId val="904646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0371968"/>
        <c:crosses val="autoZero"/>
        <c:crossBetween val="between"/>
      </c:valAx>
      <c:dTable>
        <c:showHorzBorder val="1"/>
        <c:showVertBorder val="1"/>
        <c:showOutline val="1"/>
        <c:showKeys val="0"/>
      </c:dTable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solidFill>
                  <a:srgbClr val="6666FF"/>
                </a:solidFill>
              </a:defRPr>
            </a:pPr>
            <a:r>
              <a:rPr lang="ru-RU" sz="3200" dirty="0" smtClean="0">
                <a:solidFill>
                  <a:schemeClr val="bg1"/>
                </a:solidFill>
              </a:rPr>
              <a:t>Хамса</a:t>
            </a:r>
            <a:r>
              <a:rPr lang="ru-RU" sz="3200" baseline="0" dirty="0" smtClean="0">
                <a:solidFill>
                  <a:schemeClr val="bg1"/>
                </a:solidFill>
              </a:rPr>
              <a:t> азовская</a:t>
            </a:r>
            <a:endParaRPr lang="ru-RU" sz="32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62488502880021879"/>
          <c:y val="1.2780383500061989E-2"/>
        </c:manualLayout>
      </c:layout>
      <c:overlay val="1"/>
      <c:spPr>
        <a:effectLst>
          <a:outerShdw blurRad="50800" dist="38100" dir="16200000" rotWithShape="0">
            <a:prstClr val="black">
              <a:alpha val="40000"/>
            </a:prstClr>
          </a:outerShdw>
        </a:effectLst>
      </c:spPr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3.5181444485966204E-2"/>
                  <c:y val="-6.6703622437013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4792928990795897E-3"/>
                  <c:y val="-8.1401211831164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175151478895507E-2"/>
                  <c:y val="-6.7834343192636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(тыс.т)</c:v>
                </c:pt>
                <c:pt idx="2">
                  <c:v>% освоения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59983.146999999997</c:v>
                </c:pt>
                <c:pt idx="1">
                  <c:v>26.9</c:v>
                </c:pt>
                <c:pt idx="2">
                  <c:v>44.9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5.8800032319641253E-2"/>
                  <c:y val="-2.1367803268772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133737277054561E-2"/>
                  <c:y val="-6.7834343192636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829595856870605E-2"/>
                  <c:y val="-6.7834343192636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(тыс.т)</c:v>
                </c:pt>
                <c:pt idx="2">
                  <c:v>% освоения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64976.447</c:v>
                </c:pt>
                <c:pt idx="1">
                  <c:v>23.4</c:v>
                </c:pt>
                <c:pt idx="2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298624"/>
        <c:axId val="22300160"/>
        <c:axId val="0"/>
      </c:bar3DChart>
      <c:catAx>
        <c:axId val="22298624"/>
        <c:scaling>
          <c:orientation val="minMax"/>
        </c:scaling>
        <c:delete val="0"/>
        <c:axPos val="b"/>
        <c:majorTickMark val="out"/>
        <c:minorTickMark val="none"/>
        <c:tickLblPos val="nextTo"/>
        <c:crossAx val="22300160"/>
        <c:crosses val="autoZero"/>
        <c:auto val="1"/>
        <c:lblAlgn val="ctr"/>
        <c:lblOffset val="100"/>
        <c:noMultiLvlLbl val="0"/>
      </c:catAx>
      <c:valAx>
        <c:axId val="223001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2298624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800" b="1"/>
            </a:pPr>
            <a:endParaRPr lang="ru-RU"/>
          </a:p>
        </c:txPr>
      </c:dTable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 b="1">
                <a:solidFill>
                  <a:srgbClr val="6666FF"/>
                </a:solidFill>
              </a:defRPr>
            </a:pPr>
            <a:r>
              <a:rPr lang="ru-RU" sz="3200" b="1" dirty="0" smtClean="0">
                <a:solidFill>
                  <a:schemeClr val="bg1"/>
                </a:solidFill>
              </a:rPr>
              <a:t>Тюлька</a:t>
            </a:r>
            <a:endParaRPr lang="ru-RU" sz="3200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62488502880021879"/>
          <c:y val="1.2780383500061989E-2"/>
        </c:manualLayout>
      </c:layout>
      <c:overlay val="1"/>
      <c:spPr>
        <a:effectLst>
          <a:outerShdw blurRad="50800" dist="38100" dir="16200000" rotWithShape="0">
            <a:prstClr val="black">
              <a:alpha val="40000"/>
            </a:prstClr>
          </a:outerShdw>
        </a:effectLst>
      </c:spPr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2.3148148148148161E-2"/>
                  <c:y val="-1.5369069445200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1728395061728392E-3"/>
                  <c:y val="-5.8914766206603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5166E-3"/>
                  <c:y val="-4.3545696761402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(тыс.т)</c:v>
                </c:pt>
                <c:pt idx="2">
                  <c:v>% освоения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68982.850000000006</c:v>
                </c:pt>
                <c:pt idx="1">
                  <c:v>6.9</c:v>
                </c:pt>
                <c:pt idx="2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Lbls>
            <c:dLbl>
              <c:idx val="0"/>
              <c:layout>
                <c:manualLayout>
                  <c:x val="5.8414466209437979E-2"/>
                  <c:y val="-1.7752532000948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55E-2"/>
                  <c:y val="-4.3545696761402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888E-2"/>
                  <c:y val="-4.3545696761402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(тыс.т)</c:v>
                </c:pt>
                <c:pt idx="2">
                  <c:v>% освоения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59976.447</c:v>
                </c:pt>
                <c:pt idx="1">
                  <c:v>8.5</c:v>
                </c:pt>
                <c:pt idx="2">
                  <c:v>14.1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2435712"/>
        <c:axId val="22437248"/>
        <c:axId val="0"/>
      </c:bar3DChart>
      <c:catAx>
        <c:axId val="22435712"/>
        <c:scaling>
          <c:orientation val="minMax"/>
        </c:scaling>
        <c:delete val="0"/>
        <c:axPos val="b"/>
        <c:majorTickMark val="out"/>
        <c:minorTickMark val="none"/>
        <c:tickLblPos val="nextTo"/>
        <c:crossAx val="22437248"/>
        <c:crosses val="autoZero"/>
        <c:auto val="1"/>
        <c:lblAlgn val="ctr"/>
        <c:lblOffset val="100"/>
        <c:noMultiLvlLbl val="0"/>
      </c:catAx>
      <c:valAx>
        <c:axId val="224372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2435712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800" b="1"/>
            </a:pPr>
            <a:endParaRPr lang="ru-RU"/>
          </a:p>
        </c:txPr>
      </c:dTable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296907498104828E-2"/>
          <c:y val="0"/>
          <c:w val="0.93597200184429963"/>
          <c:h val="0.579262827634536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7.0013808359468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0300254397497267E-2"/>
                  <c:y val="-8.1068620205700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Судовые бригады (тыс.т)</c:v>
                </c:pt>
                <c:pt idx="1">
                  <c:v>Береговые бригады (тыс.т)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1.9</c:v>
                </c:pt>
                <c:pt idx="1">
                  <c:v>3.4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7497600"/>
        <c:axId val="27508736"/>
        <c:axId val="0"/>
      </c:bar3DChart>
      <c:catAx>
        <c:axId val="274976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7508736"/>
        <c:crosses val="autoZero"/>
        <c:auto val="0"/>
        <c:lblAlgn val="ctr"/>
        <c:lblOffset val="100"/>
        <c:noMultiLvlLbl val="0"/>
      </c:catAx>
      <c:valAx>
        <c:axId val="275087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4976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7.0013808359468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0300254397497267E-2"/>
                  <c:y val="-8.1068620205700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Судовые бригады (т)</c:v>
                </c:pt>
                <c:pt idx="1">
                  <c:v>Береговые бригады (тыс.т)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320.60000000000002</c:v>
                </c:pt>
                <c:pt idx="1">
                  <c:v>6.6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2545152"/>
        <c:axId val="22546688"/>
        <c:axId val="0"/>
      </c:bar3DChart>
      <c:catAx>
        <c:axId val="225451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2546688"/>
        <c:crosses val="autoZero"/>
        <c:auto val="0"/>
        <c:lblAlgn val="ctr"/>
        <c:lblOffset val="100"/>
        <c:noMultiLvlLbl val="0"/>
      </c:catAx>
      <c:valAx>
        <c:axId val="22546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54515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b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solidFill>
                  <a:srgbClr val="6666FF"/>
                </a:solidFill>
              </a:defRPr>
            </a:pPr>
            <a:r>
              <a:rPr lang="ru-RU" sz="3200" dirty="0">
                <a:solidFill>
                  <a:schemeClr val="bg1"/>
                </a:solidFill>
              </a:rPr>
              <a:t>Пиленгас</a:t>
            </a:r>
          </a:p>
        </c:rich>
      </c:tx>
      <c:layout>
        <c:manualLayout>
          <c:xMode val="edge"/>
          <c:yMode val="edge"/>
          <c:x val="0.78246189979568115"/>
          <c:y val="1.1771352890614494E-3"/>
        </c:manualLayout>
      </c:layout>
      <c:overlay val="1"/>
      <c:spPr>
        <a:effectLst>
          <a:outerShdw blurRad="50800" dist="38100" dir="16200000" rotWithShape="0">
            <a:prstClr val="black">
              <a:alpha val="40000"/>
            </a:prstClr>
          </a:outerShdw>
        </a:effectLst>
      </c:spPr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2.0061728395061727E-2"/>
                  <c:y val="-5.1847540920582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1728395061728392E-3"/>
                  <c:y val="-5.8914766206603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5166E-3"/>
                  <c:y val="-4.3545696761402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103.23099999999999</c:v>
                </c:pt>
                <c:pt idx="1">
                  <c:v>455</c:v>
                </c:pt>
                <c:pt idx="2">
                  <c:v>440.9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Lbls>
            <c:dLbl>
              <c:idx val="0"/>
              <c:layout>
                <c:manualLayout>
                  <c:x val="1.3888888888888918E-2"/>
                  <c:y val="-3.2205307954419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55E-2"/>
                  <c:y val="-4.3545696761402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888E-2"/>
                  <c:y val="-4.3545696761402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110.331</c:v>
                </c:pt>
                <c:pt idx="1">
                  <c:v>290.3</c:v>
                </c:pt>
                <c:pt idx="2">
                  <c:v>263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7166976"/>
        <c:axId val="27518080"/>
        <c:axId val="0"/>
      </c:bar3DChart>
      <c:catAx>
        <c:axId val="27166976"/>
        <c:scaling>
          <c:orientation val="minMax"/>
        </c:scaling>
        <c:delete val="0"/>
        <c:axPos val="b"/>
        <c:majorTickMark val="out"/>
        <c:minorTickMark val="none"/>
        <c:tickLblPos val="nextTo"/>
        <c:crossAx val="27518080"/>
        <c:crosses val="autoZero"/>
        <c:auto val="1"/>
        <c:lblAlgn val="ctr"/>
        <c:lblOffset val="100"/>
        <c:noMultiLvlLbl val="0"/>
      </c:catAx>
      <c:valAx>
        <c:axId val="275180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7166976"/>
        <c:crosses val="autoZero"/>
        <c:crossBetween val="between"/>
      </c:valAx>
      <c:dTable>
        <c:showHorzBorder val="1"/>
        <c:showVertBorder val="1"/>
        <c:showOutline val="1"/>
        <c:showKeys val="0"/>
      </c:dTable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3200" dirty="0">
                <a:solidFill>
                  <a:schemeClr val="bg1"/>
                </a:solidFill>
              </a:rPr>
              <a:t>Лещ</a:t>
            </a:r>
          </a:p>
        </c:rich>
      </c:tx>
      <c:layout>
        <c:manualLayout>
          <c:xMode val="edge"/>
          <c:yMode val="edge"/>
          <c:x val="0.79020186738919007"/>
          <c:y val="1.2780465707253186E-2"/>
        </c:manualLayout>
      </c:layout>
      <c:overlay val="1"/>
      <c:spPr>
        <a:effectLst>
          <a:outerShdw blurRad="50800" dist="38100" dir="16200000" rotWithShape="0">
            <a:prstClr val="black">
              <a:alpha val="40000"/>
            </a:prstClr>
          </a:outerShdw>
        </a:effectLst>
      </c:spPr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7.716049382716049E-3"/>
                  <c:y val="-3.1954646646601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1728395061728392E-3"/>
                  <c:y val="-5.8914766206603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5166E-3"/>
                  <c:y val="-4.3545696761402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23.006</c:v>
                </c:pt>
                <c:pt idx="1">
                  <c:v>17.8</c:v>
                </c:pt>
                <c:pt idx="2">
                  <c:v>77.2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Lbls>
            <c:dLbl>
              <c:idx val="0"/>
              <c:layout>
                <c:manualLayout>
                  <c:x val="1.3888888888888888E-2"/>
                  <c:y val="-3.4718927093518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55E-2"/>
                  <c:y val="-4.3545696761402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888E-2"/>
                  <c:y val="-4.3545696761402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50.206000000000003</c:v>
                </c:pt>
                <c:pt idx="1">
                  <c:v>25</c:v>
                </c:pt>
                <c:pt idx="2">
                  <c:v>49.8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7898496"/>
        <c:axId val="77900032"/>
        <c:axId val="0"/>
      </c:bar3DChart>
      <c:catAx>
        <c:axId val="77898496"/>
        <c:scaling>
          <c:orientation val="minMax"/>
        </c:scaling>
        <c:delete val="0"/>
        <c:axPos val="b"/>
        <c:majorTickMark val="out"/>
        <c:minorTickMark val="none"/>
        <c:tickLblPos val="nextTo"/>
        <c:crossAx val="77900032"/>
        <c:crosses val="autoZero"/>
        <c:auto val="1"/>
        <c:lblAlgn val="ctr"/>
        <c:lblOffset val="100"/>
        <c:noMultiLvlLbl val="0"/>
      </c:catAx>
      <c:valAx>
        <c:axId val="779000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7898496"/>
        <c:crosses val="autoZero"/>
        <c:crossBetween val="between"/>
      </c:valAx>
      <c:dTable>
        <c:showHorzBorder val="1"/>
        <c:showVertBorder val="1"/>
        <c:showOutline val="1"/>
        <c:showKeys val="0"/>
      </c:dTable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>
                <a:solidFill>
                  <a:srgbClr val="6666FF"/>
                </a:solidFill>
              </a:defRPr>
            </a:pPr>
            <a:r>
              <a:rPr lang="ru-RU" sz="3200" dirty="0">
                <a:solidFill>
                  <a:schemeClr val="bg1"/>
                </a:solidFill>
              </a:rPr>
              <a:t>Тарань</a:t>
            </a:r>
          </a:p>
        </c:rich>
      </c:tx>
      <c:layout>
        <c:manualLayout>
          <c:xMode val="edge"/>
          <c:yMode val="edge"/>
          <c:x val="0.78692208612812287"/>
          <c:y val="1.558652061152966E-2"/>
        </c:manualLayout>
      </c:layout>
      <c:overlay val="1"/>
      <c:spPr>
        <a:effectLst>
          <a:outerShdw blurRad="50800" dist="38100" dir="16200000" rotWithShape="0">
            <a:prstClr val="black">
              <a:alpha val="40000"/>
            </a:prstClr>
          </a:outerShdw>
        </a:effectLst>
      </c:spPr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3.0864197530864196E-3"/>
                  <c:y val="-2.3787208111778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1728395061728392E-3"/>
                  <c:y val="-5.8914766206603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5166E-3"/>
                  <c:y val="-4.3545696761402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777.22</c:v>
                </c:pt>
                <c:pt idx="1">
                  <c:v>410.7</c:v>
                </c:pt>
                <c:pt idx="2">
                  <c:v>52.8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Lbls>
            <c:dLbl>
              <c:idx val="0"/>
              <c:layout>
                <c:manualLayout>
                  <c:x val="2.7777777777777776E-2"/>
                  <c:y val="-4.6235474358821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55E-2"/>
                  <c:y val="-4.3545696761402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888E-2"/>
                  <c:y val="-4.3545696761402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1602.68</c:v>
                </c:pt>
                <c:pt idx="1">
                  <c:v>469.2</c:v>
                </c:pt>
                <c:pt idx="2">
                  <c:v>29.3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0257664"/>
        <c:axId val="90267648"/>
        <c:axId val="0"/>
      </c:bar3DChart>
      <c:catAx>
        <c:axId val="90257664"/>
        <c:scaling>
          <c:orientation val="minMax"/>
        </c:scaling>
        <c:delete val="0"/>
        <c:axPos val="b"/>
        <c:majorTickMark val="out"/>
        <c:minorTickMark val="none"/>
        <c:tickLblPos val="nextTo"/>
        <c:crossAx val="90267648"/>
        <c:crosses val="autoZero"/>
        <c:auto val="1"/>
        <c:lblAlgn val="ctr"/>
        <c:lblOffset val="100"/>
        <c:noMultiLvlLbl val="0"/>
      </c:catAx>
      <c:valAx>
        <c:axId val="902676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0257664"/>
        <c:crosses val="autoZero"/>
        <c:crossBetween val="between"/>
      </c:valAx>
      <c:dTable>
        <c:showHorzBorder val="1"/>
        <c:showVertBorder val="1"/>
        <c:showOutline val="1"/>
        <c:showKeys val="0"/>
      </c:dTable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>
                <a:solidFill>
                  <a:srgbClr val="6666FF"/>
                </a:solidFill>
              </a:defRPr>
            </a:pPr>
            <a:r>
              <a:rPr lang="ru-RU" sz="2800" dirty="0">
                <a:solidFill>
                  <a:schemeClr val="bg1"/>
                </a:solidFill>
              </a:rPr>
              <a:t>Сельдь черноморско-азовская проходная</a:t>
            </a:r>
          </a:p>
        </c:rich>
      </c:tx>
      <c:layout>
        <c:manualLayout>
          <c:xMode val="edge"/>
          <c:yMode val="edge"/>
          <c:x val="0.39253864100320796"/>
          <c:y val="1.5563890646610925E-3"/>
        </c:manualLayout>
      </c:layout>
      <c:overlay val="1"/>
      <c:spPr>
        <a:effectLst>
          <a:outerShdw blurRad="50800" dist="38100" dir="16200000" rotWithShape="0">
            <a:prstClr val="black">
              <a:alpha val="40000"/>
            </a:prstClr>
          </a:outerShdw>
        </a:effectLst>
      </c:spPr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-1.0802469135802469E-2"/>
                  <c:y val="-4.3429441077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1728395061728392E-3"/>
                  <c:y val="-5.8914766206603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5166E-3"/>
                  <c:y val="-4.3545696761402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397.84</c:v>
                </c:pt>
                <c:pt idx="1">
                  <c:v>156.5</c:v>
                </c:pt>
                <c:pt idx="2">
                  <c:v>39.299999999999997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6600CC"/>
            </a:solidFill>
          </c:spPr>
          <c:invertIfNegative val="0"/>
          <c:dLbls>
            <c:dLbl>
              <c:idx val="0"/>
              <c:layout>
                <c:manualLayout>
                  <c:x val="1.8518518518518545E-2"/>
                  <c:y val="-2.9399274673539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55E-2"/>
                  <c:y val="-4.3545696761402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888E-2"/>
                  <c:y val="-4.3545696761402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Рекомендованный объем (т)</c:v>
                </c:pt>
                <c:pt idx="1">
                  <c:v>Общий улов (т)</c:v>
                </c:pt>
                <c:pt idx="2">
                  <c:v>% освоения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715.70299999999997</c:v>
                </c:pt>
                <c:pt idx="1">
                  <c:v>156.9</c:v>
                </c:pt>
                <c:pt idx="2">
                  <c:v>21.9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0202112"/>
        <c:axId val="90203648"/>
        <c:axId val="0"/>
      </c:bar3DChart>
      <c:catAx>
        <c:axId val="90202112"/>
        <c:scaling>
          <c:orientation val="minMax"/>
        </c:scaling>
        <c:delete val="0"/>
        <c:axPos val="b"/>
        <c:majorTickMark val="out"/>
        <c:minorTickMark val="none"/>
        <c:tickLblPos val="nextTo"/>
        <c:crossAx val="90203648"/>
        <c:crosses val="autoZero"/>
        <c:auto val="1"/>
        <c:lblAlgn val="ctr"/>
        <c:lblOffset val="100"/>
        <c:noMultiLvlLbl val="0"/>
      </c:catAx>
      <c:valAx>
        <c:axId val="902036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90202112"/>
        <c:crosses val="autoZero"/>
        <c:crossBetween val="between"/>
      </c:valAx>
      <c:dTable>
        <c:showHorzBorder val="1"/>
        <c:showVertBorder val="1"/>
        <c:showOutline val="1"/>
        <c:showKeys val="0"/>
      </c:dTable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829761"/>
          </a:xfrm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ходе промысла и освоении рекомендованных объемов вылова водных биологических ресурсов в Азовском и Черном морях в 2017 году</a:t>
            </a:r>
            <a:endParaRPr lang="ru-RU" sz="36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94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144406"/>
              </p:ext>
            </p:extLst>
          </p:nvPr>
        </p:nvGraphicFramePr>
        <p:xfrm>
          <a:off x="323528" y="620688"/>
          <a:ext cx="83736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401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91957"/>
              </p:ext>
            </p:extLst>
          </p:nvPr>
        </p:nvGraphicFramePr>
        <p:xfrm>
          <a:off x="539552" y="62068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118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3844888"/>
              </p:ext>
            </p:extLst>
          </p:nvPr>
        </p:nvGraphicFramePr>
        <p:xfrm>
          <a:off x="467544" y="692696"/>
          <a:ext cx="82296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36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626427"/>
              </p:ext>
            </p:extLst>
          </p:nvPr>
        </p:nvGraphicFramePr>
        <p:xfrm>
          <a:off x="467544" y="908720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61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416892"/>
              </p:ext>
            </p:extLst>
          </p:nvPr>
        </p:nvGraphicFramePr>
        <p:xfrm>
          <a:off x="827584" y="1412776"/>
          <a:ext cx="7915879" cy="3969441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063048"/>
                <a:gridCol w="3852831"/>
              </a:tblGrid>
              <a:tr h="567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Вид водных биоресурсов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Объем (т)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7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Карась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1193,7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7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Хирономиды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370,5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7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Рапана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1240,8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7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Кефали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189,7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7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Артемия (на стадии цист)</a:t>
                      </a:r>
                      <a:endParaRPr lang="ru-RU" sz="2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478,0</a:t>
                      </a:r>
                      <a:endParaRPr lang="ru-RU" sz="2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7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Ставрида</a:t>
                      </a:r>
                      <a:endParaRPr lang="ru-RU" sz="2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63,9</a:t>
                      </a:r>
                      <a:endParaRPr lang="ru-RU" sz="2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94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564499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Черное море</a:t>
            </a:r>
            <a:br>
              <a:rPr lang="ru-RU" b="1" dirty="0" smtClean="0">
                <a:solidFill>
                  <a:schemeClr val="bg1"/>
                </a:solidFill>
              </a:rPr>
            </a:b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17213897"/>
              </p:ext>
            </p:extLst>
          </p:nvPr>
        </p:nvGraphicFramePr>
        <p:xfrm>
          <a:off x="827584" y="908720"/>
          <a:ext cx="777686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361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496681"/>
              </p:ext>
            </p:extLst>
          </p:nvPr>
        </p:nvGraphicFramePr>
        <p:xfrm>
          <a:off x="395536" y="764704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157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255780"/>
              </p:ext>
            </p:extLst>
          </p:nvPr>
        </p:nvGraphicFramePr>
        <p:xfrm>
          <a:off x="323528" y="620688"/>
          <a:ext cx="8589640" cy="5030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914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218438"/>
              </p:ext>
            </p:extLst>
          </p:nvPr>
        </p:nvGraphicFramePr>
        <p:xfrm>
          <a:off x="539552" y="692696"/>
          <a:ext cx="82296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653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663401"/>
              </p:ext>
            </p:extLst>
          </p:nvPr>
        </p:nvGraphicFramePr>
        <p:xfrm>
          <a:off x="179512" y="260648"/>
          <a:ext cx="851763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78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356450"/>
              </p:ext>
            </p:extLst>
          </p:nvPr>
        </p:nvGraphicFramePr>
        <p:xfrm>
          <a:off x="611560" y="1268760"/>
          <a:ext cx="8079353" cy="3727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2836"/>
                <a:gridCol w="2692836"/>
                <a:gridCol w="2693681"/>
              </a:tblGrid>
              <a:tr h="1203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3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</a:tr>
              <a:tr h="1203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Заключено договоров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4599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5249</a:t>
                      </a:r>
                      <a:endParaRPr lang="ru-RU" sz="3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1203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разрешений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1525</a:t>
                      </a:r>
                      <a:endParaRPr lang="ru-RU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1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1767</a:t>
                      </a:r>
                      <a:endParaRPr lang="ru-RU" sz="3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</a:tbl>
          </a:graphicData>
        </a:graphic>
      </p:graphicFrame>
      <p:cxnSp>
        <p:nvCxnSpPr>
          <p:cNvPr id="3" name="Прямая со стрелкой 2"/>
          <p:cNvCxnSpPr/>
          <p:nvPr/>
        </p:nvCxnSpPr>
        <p:spPr>
          <a:xfrm>
            <a:off x="5724128" y="3140968"/>
            <a:ext cx="576064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724128" y="4365104"/>
            <a:ext cx="648072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773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467456"/>
              </p:ext>
            </p:extLst>
          </p:nvPr>
        </p:nvGraphicFramePr>
        <p:xfrm>
          <a:off x="827584" y="692696"/>
          <a:ext cx="7704856" cy="5095864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4608512"/>
                <a:gridCol w="3096344"/>
              </a:tblGrid>
              <a:tr h="531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</a:rPr>
                        <a:t>Вид водных биоресурсов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</a:rPr>
                        <a:t>Объем (т)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</a:tr>
              <a:tr h="531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Хамса</a:t>
                      </a:r>
                      <a:r>
                        <a:rPr lang="ru-RU" sz="2400" baseline="0" dirty="0" smtClean="0">
                          <a:effectLst/>
                        </a:rPr>
                        <a:t> (западнее мыса Сарыч)</a:t>
                      </a:r>
                      <a:endParaRPr lang="ru-RU" sz="2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550,9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31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</a:rPr>
                        <a:t>Атерина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22,5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</a:tr>
              <a:tr h="531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Скат</a:t>
                      </a:r>
                      <a:endParaRPr lang="ru-RU" sz="2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80,4</a:t>
                      </a:r>
                      <a:endParaRPr lang="ru-RU" sz="2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31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Акула</a:t>
                      </a:r>
                      <a:endParaRPr lang="ru-RU" sz="2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27,3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</a:tr>
              <a:tr h="531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</a:rPr>
                        <a:t>Смарида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77,9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31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Барабуля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31,6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</a:tr>
              <a:tr h="531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</a:rPr>
                        <a:t>Рапана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142,2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5318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effectLst/>
                        </a:rPr>
                        <a:t>Креветка черноморская травяная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162,1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50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484784"/>
            <a:ext cx="7408333" cy="2304256"/>
          </a:xfr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sz="44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  <a:endParaRPr lang="ru-RU" sz="4400" b="1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777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09870201"/>
              </p:ext>
            </p:extLst>
          </p:nvPr>
        </p:nvGraphicFramePr>
        <p:xfrm>
          <a:off x="611560" y="260648"/>
          <a:ext cx="784887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966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89860"/>
              </p:ext>
            </p:extLst>
          </p:nvPr>
        </p:nvGraphicFramePr>
        <p:xfrm>
          <a:off x="467544" y="1449508"/>
          <a:ext cx="8136904" cy="5080330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1818627"/>
                <a:gridCol w="1205709"/>
                <a:gridCol w="1080120"/>
                <a:gridCol w="792088"/>
                <a:gridCol w="1224136"/>
                <a:gridCol w="1152128"/>
                <a:gridCol w="864096"/>
              </a:tblGrid>
              <a:tr h="738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</a:t>
                      </a: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51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Рыбопромысловый район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рекомендованный объем, т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Вылов, т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рекомендованный объем, т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Вылов, т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236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Азовское море (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Ростовская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область и Краснодарский край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163273,137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10053,412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12,006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162821,126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10694,383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10,273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3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Азовское море (Крым)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9549,138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6032,030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8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Азовское море 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163273,137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19602,550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12,006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162821,126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16726,413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10,273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</a:tr>
            </a:tbl>
          </a:graphicData>
        </a:graphic>
      </p:graphicFrame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323528" y="188640"/>
            <a:ext cx="8229600" cy="141277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24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Освоение </a:t>
            </a:r>
            <a:r>
              <a:rPr lang="ru-RU" sz="2400" b="1" dirty="0">
                <a:solidFill>
                  <a:schemeClr val="bg1"/>
                </a:solidFill>
                <a:latin typeface="Times New Roman"/>
                <a:ea typeface="Times New Roman"/>
              </a:rPr>
              <a:t>водных биоресурсов пользователями Азово-Черноморского рыбохозяйственного бассейна в </a:t>
            </a:r>
            <a:r>
              <a:rPr lang="ru-RU" sz="24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2017году</a:t>
            </a:r>
            <a:r>
              <a:rPr lang="ru-RU" sz="2400" b="1" dirty="0">
                <a:solidFill>
                  <a:schemeClr val="bg1"/>
                </a:solidFill>
                <a:latin typeface="Times New Roman"/>
                <a:ea typeface="Times New Roman"/>
              </a:rPr>
              <a:t>, в сравнении с </a:t>
            </a:r>
            <a:r>
              <a:rPr lang="ru-RU" sz="24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2016г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68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945985"/>
              </p:ext>
            </p:extLst>
          </p:nvPr>
        </p:nvGraphicFramePr>
        <p:xfrm>
          <a:off x="467544" y="2348880"/>
          <a:ext cx="8136904" cy="3798787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1812242"/>
                <a:gridCol w="1212094"/>
                <a:gridCol w="1080120"/>
                <a:gridCol w="792088"/>
                <a:gridCol w="1224136"/>
                <a:gridCol w="1152128"/>
                <a:gridCol w="864096"/>
              </a:tblGrid>
              <a:tr h="791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Черное море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(Ростовская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область и Краснодарский край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129633,585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20461,97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41,296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124622,471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20461,97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36,710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949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Черное море (Крым)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33071,053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27686,606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Черное море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129633,585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53533,023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41,296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124622,471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45749,041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36,710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</a:tr>
              <a:tr h="615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292906,722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73135,573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53,302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287443,597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62475,454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46,983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630091"/>
              </p:ext>
            </p:extLst>
          </p:nvPr>
        </p:nvGraphicFramePr>
        <p:xfrm>
          <a:off x="467544" y="394209"/>
          <a:ext cx="8136904" cy="1989535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1818627"/>
                <a:gridCol w="1205709"/>
                <a:gridCol w="1080120"/>
                <a:gridCol w="792088"/>
                <a:gridCol w="1224136"/>
                <a:gridCol w="1152128"/>
                <a:gridCol w="864096"/>
              </a:tblGrid>
              <a:tr h="658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8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Рыбопромысловый район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рекомендованный объем, 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Вылов, 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рекомендованный объем, 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Вылов, 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11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-7192"/>
            <a:ext cx="8229600" cy="868958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Азовское море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653263868"/>
              </p:ext>
            </p:extLst>
          </p:nvPr>
        </p:nvGraphicFramePr>
        <p:xfrm>
          <a:off x="683568" y="908720"/>
          <a:ext cx="792088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95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927774"/>
              </p:ext>
            </p:extLst>
          </p:nvPr>
        </p:nvGraphicFramePr>
        <p:xfrm>
          <a:off x="467544" y="548680"/>
          <a:ext cx="830160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307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355976" y="836712"/>
            <a:ext cx="2952328" cy="93610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Бычки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20330590"/>
              </p:ext>
            </p:extLst>
          </p:nvPr>
        </p:nvGraphicFramePr>
        <p:xfrm>
          <a:off x="0" y="1988840"/>
          <a:ext cx="436371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10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272764321"/>
              </p:ext>
            </p:extLst>
          </p:nvPr>
        </p:nvGraphicFramePr>
        <p:xfrm>
          <a:off x="4860032" y="1916832"/>
          <a:ext cx="428396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924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170992"/>
              </p:ext>
            </p:extLst>
          </p:nvPr>
        </p:nvGraphicFramePr>
        <p:xfrm>
          <a:off x="323528" y="548680"/>
          <a:ext cx="844562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932</TotalTime>
  <Words>305</Words>
  <Application>Microsoft Office PowerPoint</Application>
  <PresentationFormat>Экран (4:3)</PresentationFormat>
  <Paragraphs>200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Волна</vt:lpstr>
      <vt:lpstr>О ходе промысла и освоении рекомендованных объемов вылова водных биологических ресурсов в Азовском и Черном морях в 2017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Азовское море</vt:lpstr>
      <vt:lpstr>Презентация PowerPoint</vt:lpstr>
      <vt:lpstr>Бычки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Черное море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150</cp:revision>
  <dcterms:created xsi:type="dcterms:W3CDTF">2014-10-13T13:19:44Z</dcterms:created>
  <dcterms:modified xsi:type="dcterms:W3CDTF">2017-10-16T07:04:44Z</dcterms:modified>
</cp:coreProperties>
</file>